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6" r:id="rId7"/>
  </p:sldMasterIdLst>
  <p:notesMasterIdLst>
    <p:notesMasterId r:id="rId44"/>
  </p:notesMasterIdLst>
  <p:sldIdLst>
    <p:sldId id="283" r:id="rId8"/>
    <p:sldId id="282" r:id="rId9"/>
    <p:sldId id="290" r:id="rId10"/>
    <p:sldId id="257" r:id="rId11"/>
    <p:sldId id="259" r:id="rId12"/>
    <p:sldId id="262" r:id="rId13"/>
    <p:sldId id="261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80" r:id="rId22"/>
    <p:sldId id="276" r:id="rId23"/>
    <p:sldId id="291" r:id="rId24"/>
    <p:sldId id="292" r:id="rId25"/>
    <p:sldId id="281" r:id="rId26"/>
    <p:sldId id="293" r:id="rId27"/>
    <p:sldId id="279" r:id="rId28"/>
    <p:sldId id="284" r:id="rId29"/>
    <p:sldId id="285" r:id="rId30"/>
    <p:sldId id="286" r:id="rId31"/>
    <p:sldId id="287" r:id="rId32"/>
    <p:sldId id="277" r:id="rId33"/>
    <p:sldId id="264" r:id="rId34"/>
    <p:sldId id="263" r:id="rId35"/>
    <p:sldId id="266" r:id="rId36"/>
    <p:sldId id="268" r:id="rId37"/>
    <p:sldId id="265" r:id="rId38"/>
    <p:sldId id="267" r:id="rId39"/>
    <p:sldId id="269" r:id="rId40"/>
    <p:sldId id="260" r:id="rId41"/>
    <p:sldId id="288" r:id="rId42"/>
    <p:sldId id="28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B1BCB-CA12-4327-AA3D-D86F5C8289E9}" v="1" dt="2021-04-23T01:12:23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INO Aiden [Southern River College]" userId="S::aiden.gustavino@education.wa.edu.au::fd3e5779-2bb1-41fa-8cf4-5aef4ecbd524" providerId="AD" clId="Web-{0CBB1BCB-CA12-4327-AA3D-D86F5C8289E9}"/>
    <pc:docChg chg="modSld">
      <pc:chgData name="GUSTAVINO Aiden [Southern River College]" userId="S::aiden.gustavino@education.wa.edu.au::fd3e5779-2bb1-41fa-8cf4-5aef4ecbd524" providerId="AD" clId="Web-{0CBB1BCB-CA12-4327-AA3D-D86F5C8289E9}" dt="2021-04-23T01:12:23.953" v="0" actId="1076"/>
      <pc:docMkLst>
        <pc:docMk/>
      </pc:docMkLst>
      <pc:sldChg chg="modSp">
        <pc:chgData name="GUSTAVINO Aiden [Southern River College]" userId="S::aiden.gustavino@education.wa.edu.au::fd3e5779-2bb1-41fa-8cf4-5aef4ecbd524" providerId="AD" clId="Web-{0CBB1BCB-CA12-4327-AA3D-D86F5C8289E9}" dt="2021-04-23T01:12:23.953" v="0" actId="1076"/>
        <pc:sldMkLst>
          <pc:docMk/>
          <pc:sldMk cId="2512568783" sldId="290"/>
        </pc:sldMkLst>
        <pc:picChg chg="mod">
          <ac:chgData name="GUSTAVINO Aiden [Southern River College]" userId="S::aiden.gustavino@education.wa.edu.au::fd3e5779-2bb1-41fa-8cf4-5aef4ecbd524" providerId="AD" clId="Web-{0CBB1BCB-CA12-4327-AA3D-D86F5C8289E9}" dt="2021-04-23T01:12:23.953" v="0" actId="1076"/>
          <ac:picMkLst>
            <pc:docMk/>
            <pc:sldMk cId="2512568783" sldId="290"/>
            <ac:picMk id="102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950F4-FAAF-4171-97CF-3C3EEF763B10}" type="datetimeFigureOut">
              <a:rPr lang="en-GB" smtClean="0"/>
              <a:pPr/>
              <a:t>22/04/2021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F20AC-44F6-483E-AF43-2548FB46F3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77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14E1381-B853-49C0-A34A-DE2E2EEFCBCD}" type="slidenum">
              <a:rPr lang="en-GB">
                <a:solidFill>
                  <a:srgbClr val="000000"/>
                </a:solidFill>
              </a:rPr>
              <a:pPr eaLnBrk="1" hangingPunct="1"/>
              <a:t>4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16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14E1381-B853-49C0-A34A-DE2E2EEFCBCD}" type="slidenum">
              <a:rPr lang="en-GB">
                <a:solidFill>
                  <a:srgbClr val="000000"/>
                </a:solidFill>
              </a:rPr>
              <a:pPr eaLnBrk="1" hangingPunct="1"/>
              <a:t>21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27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29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30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31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32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35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36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11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14E1381-B853-49C0-A34A-DE2E2EEFCBCD}" type="slidenum">
              <a:rPr lang="en-GB">
                <a:solidFill>
                  <a:srgbClr val="000000"/>
                </a:solidFill>
              </a:rPr>
              <a:pPr eaLnBrk="1" hangingPunct="1"/>
              <a:t>14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F20AC-44F6-483E-AF43-2548FB46F37E}" type="slidenum">
              <a:rPr lang="en-GB">
                <a:solidFill>
                  <a:prstClr val="black"/>
                </a:solidFill>
              </a:rPr>
              <a:pPr/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40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3347A0B-FAF4-4D3C-AAC1-183E299AC824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0B3A0B42-6AFA-4C0A-AF30-082D8C7867A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85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8FD64F9F-0D42-4670-A7E2-6FDDB86058C8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41BA477B-438C-4EAA-9416-70633E0AFFE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723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926655B-B489-4F54-B016-8BC4E6E61AD5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B36E1EE-52AC-46C5-B671-84063AAF51D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65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2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33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12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035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8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37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89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641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3DC9C91-A794-473C-999C-12B5F3EA2AE4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8F1CF544-CA3D-46A5-8262-7263B9F999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245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11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89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48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14BB54FC-C601-4230-996C-5C4B2317F8E4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B76CD4D1-ADD5-436D-A6E2-BB21A39968A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432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8C25230-09E0-4CC0-BF0F-EFBD16340D84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4FE4932-9D64-4C66-A1D4-A7F3020E448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6429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B8A90C1-1A1F-4FB2-BE46-4C5B61D678CE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967EE2A8-0FCB-46FE-BFF8-A4D0CF669A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123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B2C5EB0E-5E09-455F-AA8D-C2768E32D4A9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306A801A-B6DD-4838-B947-C2B7D2ADBCC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706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D15AEF54-526B-4CB8-A6E4-8E72F06DD2F8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D1A2D24-4984-4533-A58C-671B26D5F0A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3543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0287392F-244E-4AA7-82C9-8EE9BAAA9279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0861DA9A-32BF-4B17-8FAC-0DB5F8117A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823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2E541B4-03DD-4687-A6B6-0C17A381C7DF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1A9A5A86-E6A1-4B12-AA09-078987FE1B3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D1DF6AB-E2D6-4449-AE6D-37AF86DB8981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43218AA0-A8F8-493C-823E-E1A7C48A994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8815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B86B2AB1-D948-4E93-B6D7-EA13ECBCB63D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402D267-C236-4F45-984B-A2F7685AD7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304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E3B148F6-8E68-49DC-BF75-B39B2B389930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B9AC7EF5-5127-489A-B176-79DFC6EE48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174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7C169B0-2F20-4A23-BD27-9A4BF81EAD01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3284611B-0156-4816-9F00-60A3D8E2B3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218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EA6DF13D-30D7-4677-BC5B-93C6DFB9972E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DB0D106-BAF6-44D4-B605-9AACEF12EC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243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122F7174-6D12-4D5E-9C3B-751330442CEE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CE21E487-7CCE-441C-8CCD-E18E3C472F3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25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0CF98DBF-2BA9-40B3-AFA5-60BAB487C60D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B4F6ED62-EB85-477C-9560-73BBB45E90A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8026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CE64E9F5-AE55-4FC1-99B4-505A1683FDE0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FDBF16A-E3FE-4A6D-9A0D-6C5FAEAC11F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0781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1510A635-CF78-435F-B264-30E2D8F97AC8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23D66D5-FBF6-45C7-85A0-D2B25C1516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8801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88FB055-8D63-4BDB-85BE-691EEB79A015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B6CF9E76-E1BA-4C04-81D3-C833556E240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58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B84629D1-E1C5-41C9-BF2F-82DF731B1784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C5CB8033-7385-4609-B798-C69E17C031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08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5E24AC08-5C3D-4915-A1D9-6EBAC2BAB262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C337B8D2-7B7B-47F5-B334-22EA200D1C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2852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08F6EE02-E849-4781-8FB0-130633661497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006ECA6-A7D5-4DA9-AE3A-FA8A96F6FA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757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CF117A7-7431-4957-9B53-433A78FA65BA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9F762C5-0CAE-445E-8137-9101C603C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1683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BB6CECD9-C270-4087-A391-16ADF4FB5ABC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5917F8BE-966F-44A4-A36C-C86437A5BC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60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9385AFBD-8CDC-4A69-AD79-82299038B9C4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8941FCB6-9F51-4476-84AE-CDBFCFA330B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049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AF14EB0-4D6B-455B-8D4A-6CC86CEF534F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15E8332F-0B45-48B9-A6CE-BE695294270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5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D55D963-3654-4039-A32B-483641FD8FB5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40A78ADC-4C38-4705-8ED6-086C0202FF0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3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8268282A-8F86-42ED-9D27-8B3EBA010726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BC7C754A-DBA1-4601-B458-E683761603A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0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218CFFE9-0319-433B-90D6-1284A0A5C0A4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029DA077-2B43-447E-98EC-DC1206A48D9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43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B15BD659-A6D0-4DCD-9A39-F556A30ED706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8EEB1A69-41B9-48EC-9A95-D0E970FF794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31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CD25BCBD-E430-4456-BB2D-205EFE5A0390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B1B471C3-54FA-4F22-8FA1-64B50D720C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3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A71D6382-63A6-4A9C-9589-6E0563C712F0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7D28E800-6DC3-4A3D-ACCC-61567FA5E13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02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77BDC-6561-48BA-82E0-027E14893B2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22/04/2021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D2391-54E0-42A6-B150-8F9FA128BD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9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42FA84D-0291-4230-A26B-0EF6A1BCC729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54E5A277-4C47-4DD0-B175-E6DDB1D11A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2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6DB50370-603A-4D37-9779-AD129760A01F}" type="datetimeFigureOut">
              <a:rPr lang="en-GB"/>
              <a:pPr>
                <a:defRPr/>
              </a:pPr>
              <a:t>22/04/2021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7999C76F-B967-4317-AA5A-04348AA85E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28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4800" dirty="0"/>
              <a:t>Match up the subatomic particles with where we they are found in the atom and also their charge.</a:t>
            </a:r>
          </a:p>
        </p:txBody>
      </p:sp>
    </p:spTree>
    <p:extLst>
      <p:ext uri="{BB962C8B-B14F-4D97-AF65-F5344CB8AC3E}">
        <p14:creationId xmlns:p14="http://schemas.microsoft.com/office/powerpoint/2010/main" val="650280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3936347" y="5877272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2,4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 shell diagrams and write electronic structures for: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45632" y="2292628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Carbon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352" y="3428206"/>
            <a:ext cx="2043113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37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3787124" y="5877272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2,8,7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 shell diagrams and write electronic structures for: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86112" y="228907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Chlorine</a:t>
            </a:r>
          </a:p>
        </p:txBody>
      </p:sp>
      <p:sp>
        <p:nvSpPr>
          <p:cNvPr id="7" name="Oval 6"/>
          <p:cNvSpPr/>
          <p:nvPr/>
        </p:nvSpPr>
        <p:spPr>
          <a:xfrm>
            <a:off x="3886056" y="3997961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517024" y="3636780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10972" y="3312434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96248" y="374659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85176" y="445582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41548" y="338360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4909" y="477790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766650" y="4114004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28270" y="4143796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prstClr val="black"/>
                </a:solidFill>
              </a:rPr>
              <a:t>Cl</a:t>
            </a:r>
            <a:endParaRPr lang="en-GB" sz="2000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291642" y="4114004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055838" y="4113018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2971576" y="4113018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41621" y="305986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27263" y="507582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99359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3788561" y="5906888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2,8,3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 shell diagrams and write electronic structures for: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42743" y="2289076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Aluminium</a:t>
            </a:r>
          </a:p>
        </p:txBody>
      </p:sp>
      <p:sp>
        <p:nvSpPr>
          <p:cNvPr id="7" name="Oval 6"/>
          <p:cNvSpPr/>
          <p:nvPr/>
        </p:nvSpPr>
        <p:spPr>
          <a:xfrm>
            <a:off x="3837451" y="3987499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468419" y="3626318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162367" y="3301972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7643" y="373612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6571" y="444536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92943" y="337314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6304" y="476744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718045" y="4103542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79665" y="413333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Al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243037" y="4103542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073757" y="410255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2989495" y="410255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78658" y="506536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648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3787124" y="5877272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2,8,8,2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 shell diagrams and write electronic structures for: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86112" y="2289076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Calcium</a:t>
            </a:r>
          </a:p>
        </p:txBody>
      </p:sp>
      <p:sp>
        <p:nvSpPr>
          <p:cNvPr id="7" name="Oval 6"/>
          <p:cNvSpPr/>
          <p:nvPr/>
        </p:nvSpPr>
        <p:spPr>
          <a:xfrm>
            <a:off x="3849187" y="4030614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480155" y="3669433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174103" y="3345087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9379" y="377924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48307" y="448847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4679" y="3416258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8040" y="4810560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729781" y="414665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1401" y="4176449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prstClr val="black"/>
                </a:solidFill>
              </a:rPr>
              <a:t>Ca</a:t>
            </a:r>
            <a:endParaRPr lang="en-GB" sz="2000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254773" y="414665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018969" y="4145671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2934707" y="4145671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04752" y="309251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0394" y="510847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21" name="Oval 20"/>
          <p:cNvSpPr/>
          <p:nvPr/>
        </p:nvSpPr>
        <p:spPr>
          <a:xfrm>
            <a:off x="2805071" y="3009337"/>
            <a:ext cx="2808312" cy="27363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5454525" y="414891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2642406" y="414665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4030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706687"/>
            <a:ext cx="1500187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2" name="Title 1"/>
          <p:cNvSpPr>
            <a:spLocks noGrp="1"/>
          </p:cNvSpPr>
          <p:nvPr>
            <p:ph type="ctrTitle"/>
          </p:nvPr>
        </p:nvSpPr>
        <p:spPr>
          <a:xfrm>
            <a:off x="539750" y="692150"/>
            <a:ext cx="8208963" cy="1470025"/>
          </a:xfrm>
        </p:spPr>
        <p:txBody>
          <a:bodyPr/>
          <a:lstStyle/>
          <a:p>
            <a:r>
              <a:rPr lang="en-GB" dirty="0"/>
              <a:t>The arrangement of electrons in atoms.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2105025"/>
            <a:ext cx="7416824" cy="4752975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1"/>
                </a:solidFill>
              </a:rPr>
              <a:t>Learning Objectives:</a:t>
            </a:r>
          </a:p>
          <a:p>
            <a:pPr marL="457200" indent="-4572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Be able to draw electron shell diagrams and write electronic </a:t>
            </a:r>
            <a:r>
              <a:rPr lang="en-GB" dirty="0">
                <a:solidFill>
                  <a:prstClr val="black"/>
                </a:solidFill>
              </a:rPr>
              <a:t>structure</a:t>
            </a:r>
            <a:r>
              <a:rPr lang="en-GB" dirty="0">
                <a:solidFill>
                  <a:srgbClr val="000000"/>
                </a:solidFill>
              </a:rPr>
              <a:t> of atoms.</a:t>
            </a:r>
          </a:p>
          <a:p>
            <a:pPr algn="l" fontAlgn="auto">
              <a:spcAft>
                <a:spcPts val="0"/>
              </a:spcAft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Be able to relate electron shell populations to reactivity and properties of groups.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4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4" y="-387424"/>
            <a:ext cx="8208912" cy="1470025"/>
          </a:xfrm>
        </p:spPr>
        <p:txBody>
          <a:bodyPr/>
          <a:lstStyle/>
          <a:p>
            <a:r>
              <a:rPr lang="en-GB" dirty="0"/>
              <a:t>Explaining reactivity.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15134" y="5810772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2,8,8,2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0020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Atoms love to have a full outer shell of electrons – they will form ions in order to get this.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4496" y="2292628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Calcium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23062" y="6217428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Ca</a:t>
            </a:r>
            <a:r>
              <a:rPr lang="en-GB" sz="2800" b="1" baseline="30000" dirty="0">
                <a:solidFill>
                  <a:prstClr val="black"/>
                </a:solidFill>
              </a:rPr>
              <a:t>2+</a:t>
            </a:r>
            <a:r>
              <a:rPr lang="en-GB" sz="2800" b="1" dirty="0">
                <a:solidFill>
                  <a:prstClr val="black"/>
                </a:solidFill>
              </a:rPr>
              <a:t> 2,8,8</a:t>
            </a:r>
          </a:p>
        </p:txBody>
      </p:sp>
      <p:sp>
        <p:nvSpPr>
          <p:cNvPr id="85" name="Oval 84"/>
          <p:cNvSpPr/>
          <p:nvPr/>
        </p:nvSpPr>
        <p:spPr>
          <a:xfrm>
            <a:off x="1384282" y="4020160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1015250" y="3658979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709198" y="3334633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594474" y="376878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583402" y="447802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539774" y="3405804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533135" y="480010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17" name="TextBox 116"/>
          <p:cNvSpPr txBox="1"/>
          <p:nvPr/>
        </p:nvSpPr>
        <p:spPr>
          <a:xfrm rot="16200000">
            <a:off x="2264876" y="413620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526496" y="4165995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prstClr val="black"/>
                </a:solidFill>
              </a:rPr>
              <a:t>Ca</a:t>
            </a:r>
            <a:endParaRPr lang="en-GB" sz="2000" b="1" dirty="0">
              <a:solidFill>
                <a:prstClr val="black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789868" y="413620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2554064" y="413521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69802" y="413521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539847" y="308206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525489" y="5098022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4" name="Oval 123"/>
          <p:cNvSpPr/>
          <p:nvPr/>
        </p:nvSpPr>
        <p:spPr>
          <a:xfrm>
            <a:off x="340166" y="2986498"/>
            <a:ext cx="2808312" cy="27363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TextBox 124"/>
          <p:cNvSpPr txBox="1"/>
          <p:nvPr/>
        </p:nvSpPr>
        <p:spPr>
          <a:xfrm rot="16200000">
            <a:off x="2989620" y="416308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181309" y="413620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257547" y="581744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2,8,7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946649" y="2280139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Chlorine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932588" y="6218277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</a:t>
            </a:r>
            <a:r>
              <a:rPr lang="en-GB" sz="2800" b="1" dirty="0" err="1">
                <a:solidFill>
                  <a:prstClr val="black"/>
                </a:solidFill>
              </a:rPr>
              <a:t>Cl</a:t>
            </a:r>
            <a:r>
              <a:rPr lang="en-GB" sz="2800" b="1" baseline="30000" dirty="0">
                <a:solidFill>
                  <a:prstClr val="black"/>
                </a:solidFill>
              </a:rPr>
              <a:t>-</a:t>
            </a:r>
            <a:r>
              <a:rPr lang="en-GB" sz="2800" b="1" dirty="0">
                <a:solidFill>
                  <a:prstClr val="black"/>
                </a:solidFill>
              </a:rPr>
              <a:t> 2,8,8</a:t>
            </a:r>
          </a:p>
        </p:txBody>
      </p:sp>
      <p:sp>
        <p:nvSpPr>
          <p:cNvPr id="160" name="Oval 159"/>
          <p:cNvSpPr/>
          <p:nvPr/>
        </p:nvSpPr>
        <p:spPr>
          <a:xfrm>
            <a:off x="4310139" y="3942035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3941107" y="3580854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3635055" y="3256508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520331" y="369066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509259" y="439989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465631" y="3327679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4458992" y="4721981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67" name="TextBox 166"/>
          <p:cNvSpPr txBox="1"/>
          <p:nvPr/>
        </p:nvSpPr>
        <p:spPr>
          <a:xfrm rot="16200000">
            <a:off x="5190733" y="4058078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452353" y="4087870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prstClr val="black"/>
                </a:solidFill>
              </a:rPr>
              <a:t>Cl</a:t>
            </a:r>
            <a:endParaRPr lang="en-GB" sz="2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 rot="16200000">
            <a:off x="3715725" y="4058078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70" name="TextBox 169"/>
          <p:cNvSpPr txBox="1"/>
          <p:nvPr/>
        </p:nvSpPr>
        <p:spPr>
          <a:xfrm rot="16200000">
            <a:off x="5479921" y="4057092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71" name="TextBox 170"/>
          <p:cNvSpPr txBox="1"/>
          <p:nvPr/>
        </p:nvSpPr>
        <p:spPr>
          <a:xfrm rot="16200000">
            <a:off x="3395659" y="4057092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447286" y="499775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4465631" y="3022350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587894" y="499444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959101" y="582638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2,8,8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6912296" y="2272694"/>
            <a:ext cx="1077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Argon</a:t>
            </a:r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1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48" y="2956422"/>
            <a:ext cx="273050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81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24" grpId="0" animBg="1"/>
      <p:bldP spid="125" grpId="0"/>
      <p:bldP spid="126" grpId="0"/>
      <p:bldP spid="159" grpId="0"/>
      <p:bldP spid="1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4" y="-387424"/>
            <a:ext cx="8208912" cy="1470025"/>
          </a:xfrm>
        </p:spPr>
        <p:txBody>
          <a:bodyPr/>
          <a:lstStyle/>
          <a:p>
            <a:r>
              <a:rPr lang="en-GB" dirty="0"/>
              <a:t>Explaining reactivity.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62065" y="5826386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2,8,1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0020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Atoms love to have a full outer shell of electrons – they will form ions in order to get this.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3568" y="2292628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Sodium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239477" y="5826386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2,8</a:t>
            </a:r>
          </a:p>
        </p:txBody>
      </p:sp>
      <p:sp>
        <p:nvSpPr>
          <p:cNvPr id="3" name="Rectangle 2"/>
          <p:cNvSpPr/>
          <p:nvPr/>
        </p:nvSpPr>
        <p:spPr>
          <a:xfrm>
            <a:off x="7067511" y="2272694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Neon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92146" y="6217428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Na</a:t>
            </a:r>
            <a:r>
              <a:rPr lang="en-GB" sz="2800" b="1" baseline="30000" dirty="0">
                <a:solidFill>
                  <a:prstClr val="black"/>
                </a:solidFill>
              </a:rPr>
              <a:t>+</a:t>
            </a:r>
            <a:r>
              <a:rPr lang="en-GB" sz="2800" b="1" dirty="0">
                <a:solidFill>
                  <a:prstClr val="black"/>
                </a:solidFill>
              </a:rPr>
              <a:t> 2,8</a:t>
            </a:r>
          </a:p>
        </p:txBody>
      </p:sp>
      <p:sp>
        <p:nvSpPr>
          <p:cNvPr id="86" name="Oval 85"/>
          <p:cNvSpPr/>
          <p:nvPr/>
        </p:nvSpPr>
        <p:spPr>
          <a:xfrm>
            <a:off x="1020193" y="3992599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651161" y="3631418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345109" y="3307072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30385" y="374122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19313" y="445046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75685" y="337824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69046" y="477254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93" name="TextBox 92"/>
          <p:cNvSpPr txBox="1"/>
          <p:nvPr/>
        </p:nvSpPr>
        <p:spPr>
          <a:xfrm rot="16200000">
            <a:off x="1900787" y="4108642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162407" y="413843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Na</a:t>
            </a:r>
          </a:p>
        </p:txBody>
      </p:sp>
      <p:sp>
        <p:nvSpPr>
          <p:cNvPr id="95" name="TextBox 94"/>
          <p:cNvSpPr txBox="1"/>
          <p:nvPr/>
        </p:nvSpPr>
        <p:spPr>
          <a:xfrm rot="16200000">
            <a:off x="425779" y="4108642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75758" y="305450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363110" y="5810772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2,6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970290" y="2289076"/>
            <a:ext cx="1377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Oxygen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998440" y="6211856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O</a:t>
            </a:r>
            <a:r>
              <a:rPr lang="en-GB" sz="2800" b="1" baseline="30000" dirty="0">
                <a:solidFill>
                  <a:prstClr val="black"/>
                </a:solidFill>
              </a:rPr>
              <a:t>2-</a:t>
            </a:r>
            <a:r>
              <a:rPr lang="en-GB" sz="2800" b="1" dirty="0">
                <a:solidFill>
                  <a:prstClr val="black"/>
                </a:solidFill>
              </a:rPr>
              <a:t> 2,8</a:t>
            </a:r>
          </a:p>
        </p:txBody>
      </p:sp>
      <p:sp>
        <p:nvSpPr>
          <p:cNvPr id="115" name="Oval 114"/>
          <p:cNvSpPr/>
          <p:nvPr/>
        </p:nvSpPr>
        <p:spPr>
          <a:xfrm>
            <a:off x="4315622" y="4070054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3946590" y="3708873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525814" y="381868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514742" y="452791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471114" y="3455698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464475" y="4850000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5241427" y="412076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496767" y="4215889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O</a:t>
            </a:r>
          </a:p>
        </p:txBody>
      </p:sp>
      <p:sp>
        <p:nvSpPr>
          <p:cNvPr id="123" name="TextBox 122"/>
          <p:cNvSpPr txBox="1"/>
          <p:nvPr/>
        </p:nvSpPr>
        <p:spPr>
          <a:xfrm rot="16200000">
            <a:off x="3787732" y="412076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5241427" y="427316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25" name="TextBox 124"/>
          <p:cNvSpPr txBox="1"/>
          <p:nvPr/>
        </p:nvSpPr>
        <p:spPr>
          <a:xfrm rot="16200000">
            <a:off x="3787733" y="428473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26" name="Oval 125"/>
          <p:cNvSpPr/>
          <p:nvPr/>
        </p:nvSpPr>
        <p:spPr>
          <a:xfrm>
            <a:off x="7221042" y="3998422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852010" y="3637241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431234" y="374705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420162" y="445628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376534" y="338406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369895" y="4778368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33" name="TextBox 132"/>
          <p:cNvSpPr txBox="1"/>
          <p:nvPr/>
        </p:nvSpPr>
        <p:spPr>
          <a:xfrm rot="16200000">
            <a:off x="8101636" y="411446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363256" y="4144257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Ne</a:t>
            </a:r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6626628" y="411446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65014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8" grpId="0" animBg="1"/>
      <p:bldP spid="96" grpId="0"/>
      <p:bldP spid="114" grpId="0"/>
      <p:bldP spid="124" grpId="0"/>
      <p:bldP spid="1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ctrTitle"/>
          </p:nvPr>
        </p:nvSpPr>
        <p:spPr>
          <a:xfrm>
            <a:off x="684213" y="-26988"/>
            <a:ext cx="7772400" cy="1470026"/>
          </a:xfrm>
        </p:spPr>
        <p:txBody>
          <a:bodyPr/>
          <a:lstStyle/>
          <a:p>
            <a:r>
              <a:rPr lang="en-GB"/>
              <a:t>Reaction of Group 1 metals with Water</a:t>
            </a:r>
          </a:p>
        </p:txBody>
      </p:sp>
      <p:sp>
        <p:nvSpPr>
          <p:cNvPr id="120835" name="Subtitle 2"/>
          <p:cNvSpPr>
            <a:spLocks noGrp="1"/>
          </p:cNvSpPr>
          <p:nvPr>
            <p:ph type="subTitle" idx="1"/>
          </p:nvPr>
        </p:nvSpPr>
        <p:spPr>
          <a:xfrm>
            <a:off x="-9525" y="1989138"/>
            <a:ext cx="6300788" cy="3095625"/>
          </a:xfrm>
        </p:spPr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Record your observations of what you observe for each metal</a:t>
            </a:r>
            <a:endParaRPr lang="en-GB" sz="4800">
              <a:solidFill>
                <a:schemeClr val="tx1"/>
              </a:solidFill>
            </a:endParaRPr>
          </a:p>
        </p:txBody>
      </p:sp>
      <p:pic>
        <p:nvPicPr>
          <p:cNvPr id="4" name="Picture 5" descr="http://aunimages.animfactory.com/animations/science/chemistry_physics/dangerous_experiment_hg_wh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2852738"/>
            <a:ext cx="2489200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96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n-GB"/>
              <a:t>Reaction with water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5157788"/>
            <a:ext cx="7977187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2K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(s) 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+ 2H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2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O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(l) 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                 </a:t>
            </a:r>
            <a:r>
              <a:rPr lang="en-GB" sz="4000" b="1">
                <a:solidFill>
                  <a:srgbClr val="7030A0"/>
                </a:solidFill>
                <a:latin typeface="Calibri" pitchFamily="34" charset="0"/>
              </a:rPr>
              <a:t>2KOH</a:t>
            </a:r>
            <a:r>
              <a:rPr lang="en-GB" sz="4000" b="1" baseline="-25000">
                <a:solidFill>
                  <a:srgbClr val="7030A0"/>
                </a:solidFill>
                <a:latin typeface="Calibri" pitchFamily="34" charset="0"/>
              </a:rPr>
              <a:t>(aq)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 + H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2(g)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                                                                </a:t>
            </a:r>
            <a:r>
              <a:rPr lang="en-GB" sz="4000" b="1" baseline="-25000">
                <a:solidFill>
                  <a:srgbClr val="7030A0"/>
                </a:solidFill>
                <a:latin typeface="Calibri" pitchFamily="34" charset="0"/>
              </a:rPr>
              <a:t>Alkali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492500" y="5373688"/>
            <a:ext cx="1366838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0500" y="4005263"/>
            <a:ext cx="8640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solidFill>
                  <a:srgbClr val="000000"/>
                </a:solidFill>
                <a:latin typeface="Calibri" pitchFamily="34" charset="0"/>
              </a:rPr>
              <a:t>Potassium</a:t>
            </a:r>
            <a:r>
              <a:rPr lang="en-GB" sz="2400" baseline="-2500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2400">
                <a:solidFill>
                  <a:srgbClr val="000000"/>
                </a:solidFill>
                <a:latin typeface="Calibri" pitchFamily="34" charset="0"/>
              </a:rPr>
              <a:t>+ Water</a:t>
            </a:r>
            <a:r>
              <a:rPr lang="en-GB" sz="2400" baseline="-2500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2400">
                <a:solidFill>
                  <a:srgbClr val="000000"/>
                </a:solidFill>
                <a:latin typeface="Calibri" pitchFamily="34" charset="0"/>
              </a:rPr>
              <a:t>                     </a:t>
            </a:r>
            <a:r>
              <a:rPr lang="en-GB" sz="2400" b="1">
                <a:solidFill>
                  <a:srgbClr val="7030A0"/>
                </a:solidFill>
                <a:latin typeface="Calibri" pitchFamily="34" charset="0"/>
              </a:rPr>
              <a:t>Potassium Hydroxide </a:t>
            </a:r>
            <a:r>
              <a:rPr lang="en-GB" sz="2400">
                <a:solidFill>
                  <a:srgbClr val="000000"/>
                </a:solidFill>
                <a:latin typeface="Calibri" pitchFamily="34" charset="0"/>
              </a:rPr>
              <a:t>+ Hydrogen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2400" baseline="-25000">
                <a:solidFill>
                  <a:srgbClr val="000000"/>
                </a:solidFill>
                <a:latin typeface="Calibri" pitchFamily="34" charset="0"/>
              </a:rPr>
              <a:t>                                                                                                    </a:t>
            </a:r>
            <a:r>
              <a:rPr lang="en-GB" sz="2400" b="1" i="1" baseline="-25000">
                <a:solidFill>
                  <a:srgbClr val="7030A0"/>
                </a:solidFill>
                <a:latin typeface="Calibri" pitchFamily="34" charset="0"/>
              </a:rPr>
              <a:t>Alkali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849563" y="4122738"/>
            <a:ext cx="1074737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88913" y="2439988"/>
            <a:ext cx="86233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2Na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(s) 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+ 2H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2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O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(l) 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                 </a:t>
            </a:r>
            <a:r>
              <a:rPr lang="en-GB" sz="4000" b="1">
                <a:solidFill>
                  <a:srgbClr val="7030A0"/>
                </a:solidFill>
                <a:latin typeface="Calibri" pitchFamily="34" charset="0"/>
              </a:rPr>
              <a:t>2NaOH</a:t>
            </a:r>
            <a:r>
              <a:rPr lang="en-GB" sz="4000" b="1" baseline="-25000">
                <a:solidFill>
                  <a:srgbClr val="7030A0"/>
                </a:solidFill>
                <a:latin typeface="Calibri" pitchFamily="34" charset="0"/>
              </a:rPr>
              <a:t>(aq)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 + H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2(g)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                                                                      </a:t>
            </a:r>
            <a:r>
              <a:rPr lang="en-GB" sz="4000" b="1" baseline="-25000">
                <a:solidFill>
                  <a:srgbClr val="7030A0"/>
                </a:solidFill>
                <a:latin typeface="Calibri" pitchFamily="34" charset="0"/>
              </a:rPr>
              <a:t>Alkali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502025" y="2655888"/>
            <a:ext cx="1366838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00025" y="1287463"/>
            <a:ext cx="864076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2800">
                <a:solidFill>
                  <a:srgbClr val="000000"/>
                </a:solidFill>
                <a:latin typeface="Calibri" pitchFamily="34" charset="0"/>
              </a:rPr>
              <a:t>Sodium</a:t>
            </a:r>
            <a:r>
              <a:rPr lang="en-GB" sz="2800" baseline="-2500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2800">
                <a:solidFill>
                  <a:srgbClr val="000000"/>
                </a:solidFill>
                <a:latin typeface="Calibri" pitchFamily="34" charset="0"/>
              </a:rPr>
              <a:t>+ Water</a:t>
            </a:r>
            <a:r>
              <a:rPr lang="en-GB" sz="2800" baseline="-2500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2800">
                <a:solidFill>
                  <a:srgbClr val="000000"/>
                </a:solidFill>
                <a:latin typeface="Calibri" pitchFamily="34" charset="0"/>
              </a:rPr>
              <a:t>                    </a:t>
            </a:r>
            <a:r>
              <a:rPr lang="en-GB" sz="2800" b="1">
                <a:solidFill>
                  <a:srgbClr val="7030A0"/>
                </a:solidFill>
                <a:latin typeface="Calibri" pitchFamily="34" charset="0"/>
              </a:rPr>
              <a:t>Sodium Hydroxide </a:t>
            </a:r>
            <a:r>
              <a:rPr lang="en-GB" sz="2800">
                <a:solidFill>
                  <a:srgbClr val="000000"/>
                </a:solidFill>
                <a:latin typeface="Calibri" pitchFamily="34" charset="0"/>
              </a:rPr>
              <a:t>+ Hydrogen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2800" baseline="-25000">
                <a:solidFill>
                  <a:srgbClr val="000000"/>
                </a:solidFill>
                <a:latin typeface="Calibri" pitchFamily="34" charset="0"/>
              </a:rPr>
              <a:t>                                                                                            </a:t>
            </a:r>
            <a:r>
              <a:rPr lang="en-GB" sz="2800" b="1" i="1" baseline="-25000">
                <a:solidFill>
                  <a:srgbClr val="7030A0"/>
                </a:solidFill>
                <a:latin typeface="Calibri" pitchFamily="34" charset="0"/>
              </a:rPr>
              <a:t>Alkali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859088" y="1404938"/>
            <a:ext cx="1074737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2" grpId="0"/>
      <p:bldP spid="13" grpId="0" animBg="1"/>
      <p:bldP spid="11" grpId="0"/>
      <p:bldP spid="14" grpId="0" animBg="1"/>
      <p:bldP spid="15" grpId="0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en-GB" dirty="0"/>
              <a:t>Group 1 metals.</a:t>
            </a:r>
          </a:p>
        </p:txBody>
      </p:sp>
      <p:pic>
        <p:nvPicPr>
          <p:cNvPr id="4" name="Alkali Metals- why dont use Francium in Lab Experiments - YouTub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67544" y="728700"/>
            <a:ext cx="8064896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59832" cy="227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059832" y="0"/>
            <a:ext cx="3062684" cy="227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122516" y="0"/>
            <a:ext cx="3021980" cy="227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2276872"/>
            <a:ext cx="3059832" cy="227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4581128"/>
            <a:ext cx="3059832" cy="227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059832" y="2276872"/>
            <a:ext cx="3059832" cy="227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103590" y="2271316"/>
            <a:ext cx="3059832" cy="227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059832" y="4581128"/>
            <a:ext cx="3059832" cy="227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6103590" y="4581128"/>
            <a:ext cx="3059832" cy="2276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483123" y="672207"/>
            <a:ext cx="20935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Proton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77540" y="2953643"/>
            <a:ext cx="24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Nucleus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872" y="676771"/>
            <a:ext cx="2512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Electron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6941" y="5257899"/>
            <a:ext cx="2533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Neutron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6282" y="5271715"/>
            <a:ext cx="24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Nucleus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62054" y="3075186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9563" y="641375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+1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59845" y="3058418"/>
            <a:ext cx="747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-1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90302" y="5272831"/>
            <a:ext cx="1798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Shells</a:t>
            </a:r>
          </a:p>
        </p:txBody>
      </p:sp>
    </p:spTree>
    <p:extLst>
      <p:ext uri="{BB962C8B-B14F-4D97-AF65-F5344CB8AC3E}">
        <p14:creationId xmlns:p14="http://schemas.microsoft.com/office/powerpoint/2010/main" val="73443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GB"/>
              <a:t>Reaction with halogens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62013" y="2268538"/>
            <a:ext cx="68929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2Na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(s) 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+ Cl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2(g)        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                 2NaCl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(s)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175125" y="2484438"/>
            <a:ext cx="1366838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79388" y="1403350"/>
            <a:ext cx="86407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3200">
                <a:solidFill>
                  <a:srgbClr val="000000"/>
                </a:solidFill>
                <a:latin typeface="Calibri" pitchFamily="34" charset="0"/>
              </a:rPr>
              <a:t>Sodium</a:t>
            </a:r>
            <a:r>
              <a:rPr lang="en-GB" sz="3200" baseline="-2500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3200">
                <a:solidFill>
                  <a:srgbClr val="000000"/>
                </a:solidFill>
                <a:latin typeface="Calibri" pitchFamily="34" charset="0"/>
              </a:rPr>
              <a:t>+ Chlorine</a:t>
            </a:r>
            <a:r>
              <a:rPr lang="en-GB" sz="3200" baseline="-2500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3200">
                <a:solidFill>
                  <a:srgbClr val="000000"/>
                </a:solidFill>
                <a:latin typeface="Calibri" pitchFamily="34" charset="0"/>
              </a:rPr>
              <a:t>                         Sodium Chloride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625850" y="1552575"/>
            <a:ext cx="1366838" cy="287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963613" y="4576763"/>
            <a:ext cx="63055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2K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(s) 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+ F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2(g)        </a:t>
            </a:r>
            <a:r>
              <a:rPr lang="en-GB" sz="4000">
                <a:solidFill>
                  <a:srgbClr val="000000"/>
                </a:solidFill>
                <a:latin typeface="Calibri" pitchFamily="34" charset="0"/>
              </a:rPr>
              <a:t>                    2KF</a:t>
            </a:r>
            <a:r>
              <a:rPr lang="en-GB" sz="4000" baseline="-25000">
                <a:solidFill>
                  <a:srgbClr val="000000"/>
                </a:solidFill>
                <a:latin typeface="Calibri" pitchFamily="34" charset="0"/>
              </a:rPr>
              <a:t>(s)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917950" y="4786313"/>
            <a:ext cx="1366838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80988" y="3711575"/>
            <a:ext cx="86407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sz="3200">
                <a:solidFill>
                  <a:srgbClr val="000000"/>
                </a:solidFill>
                <a:latin typeface="Calibri" pitchFamily="34" charset="0"/>
              </a:rPr>
              <a:t>Potassium</a:t>
            </a:r>
            <a:r>
              <a:rPr lang="en-GB" sz="3200" baseline="-2500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3200">
                <a:solidFill>
                  <a:srgbClr val="000000"/>
                </a:solidFill>
                <a:latin typeface="Calibri" pitchFamily="34" charset="0"/>
              </a:rPr>
              <a:t>+ Fluorine</a:t>
            </a:r>
            <a:r>
              <a:rPr lang="en-GB" sz="3200" baseline="-2500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3200">
                <a:solidFill>
                  <a:srgbClr val="000000"/>
                </a:solidFill>
                <a:latin typeface="Calibri" pitchFamily="34" charset="0"/>
              </a:rPr>
              <a:t>                 Potassium Fluoride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3851275" y="3905250"/>
            <a:ext cx="1366838" cy="287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706687"/>
            <a:ext cx="1500187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2" name="Title 1"/>
          <p:cNvSpPr>
            <a:spLocks noGrp="1"/>
          </p:cNvSpPr>
          <p:nvPr>
            <p:ph type="ctrTitle"/>
          </p:nvPr>
        </p:nvSpPr>
        <p:spPr>
          <a:xfrm>
            <a:off x="539750" y="692150"/>
            <a:ext cx="8208963" cy="1470025"/>
          </a:xfrm>
        </p:spPr>
        <p:txBody>
          <a:bodyPr/>
          <a:lstStyle/>
          <a:p>
            <a:r>
              <a:rPr lang="en-GB" dirty="0"/>
              <a:t>The arrangement of electrons in atoms.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2105025"/>
            <a:ext cx="7416824" cy="4752975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1"/>
                </a:solidFill>
              </a:rPr>
              <a:t>Learning Objectives:</a:t>
            </a:r>
          </a:p>
          <a:p>
            <a:pPr marL="457200" indent="-4572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Be able to draw electron shell diagrams and write electronic configuration of atoms.</a:t>
            </a:r>
          </a:p>
          <a:p>
            <a:pPr algn="l" fontAlgn="auto">
              <a:spcAft>
                <a:spcPts val="0"/>
              </a:spcAft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Be able to relate electron shell populations to reactivity and properties of groups.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876947"/>
            <a:ext cx="1500187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26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00" y="5085184"/>
            <a:ext cx="9144000" cy="17728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rgbClr val="1F497D"/>
                </a:solidFill>
              </a:rPr>
              <a:t>What is special about the electronic structure of neon and argon?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29969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prstClr val="white"/>
                </a:solidFill>
              </a:rPr>
              <a:t>The electrons in an atom are arranged around the …………. in ………….. (energy levels). The electrons further away from the nucleus have more ………….. than those close to the </a:t>
            </a:r>
            <a:r>
              <a:rPr lang="en-GB" sz="2800" dirty="0" err="1">
                <a:solidFill>
                  <a:prstClr val="white"/>
                </a:solidFill>
              </a:rPr>
              <a:t>nucelus</a:t>
            </a:r>
            <a:r>
              <a:rPr lang="en-GB" sz="2800" dirty="0">
                <a:solidFill>
                  <a:prstClr val="white"/>
                </a:solidFill>
              </a:rPr>
              <a:t>. All elements in the same …………. of the periodic table have the same number of ……………. in their outermost shell</a:t>
            </a:r>
          </a:p>
          <a:p>
            <a:r>
              <a:rPr lang="en-GB" sz="2800" dirty="0" err="1">
                <a:solidFill>
                  <a:prstClr val="white"/>
                </a:solidFill>
              </a:rPr>
              <a:t>Wordbank</a:t>
            </a:r>
            <a:r>
              <a:rPr lang="en-GB" sz="2800" dirty="0">
                <a:solidFill>
                  <a:prstClr val="white"/>
                </a:solidFill>
              </a:rPr>
              <a:t>: electrons, energy, group, nucleus, shells.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31080" y="2852936"/>
            <a:ext cx="9178280" cy="25202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rgbClr val="1F497D"/>
                </a:solidFill>
              </a:rPr>
              <a:t>Draw the arrangement of electrons in the following atoms and label each one with its electronic structure.</a:t>
            </a:r>
          </a:p>
          <a:p>
            <a:endParaRPr lang="en-GB" sz="2800" dirty="0">
              <a:solidFill>
                <a:srgbClr val="1F497D"/>
              </a:solidFill>
            </a:endParaRPr>
          </a:p>
          <a:p>
            <a:pPr marL="514350" indent="-514350">
              <a:buFontTx/>
              <a:buAutoNum type="alphaLcParenR"/>
            </a:pPr>
            <a:r>
              <a:rPr lang="en-GB" sz="2800" dirty="0">
                <a:solidFill>
                  <a:srgbClr val="1F497D"/>
                </a:solidFill>
              </a:rPr>
              <a:t>Li               b)     B           c)      P          d)     </a:t>
            </a:r>
            <a:r>
              <a:rPr lang="en-GB" sz="2800" dirty="0" err="1">
                <a:solidFill>
                  <a:srgbClr val="1F497D"/>
                </a:solidFill>
              </a:rPr>
              <a:t>Ar</a:t>
            </a:r>
            <a:endParaRPr lang="en-GB" sz="28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103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00" y="5085184"/>
            <a:ext cx="9144000" cy="17728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rgbClr val="1F497D"/>
                </a:solidFill>
              </a:rPr>
              <a:t>What is special about the electronic structure of neon and argon? – They have a full outer shell of electrons and so are very stable atoms.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29969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prstClr val="white"/>
                </a:solidFill>
              </a:rPr>
              <a:t>The electrons in an atom are arranged around the …………. in ………….. (energy levels). The electrons further away from the nucleus have more ………….. than those close to the </a:t>
            </a:r>
            <a:r>
              <a:rPr lang="en-GB" sz="2800" dirty="0" err="1">
                <a:solidFill>
                  <a:prstClr val="white"/>
                </a:solidFill>
              </a:rPr>
              <a:t>nucelus</a:t>
            </a:r>
            <a:r>
              <a:rPr lang="en-GB" sz="2800" dirty="0">
                <a:solidFill>
                  <a:prstClr val="white"/>
                </a:solidFill>
              </a:rPr>
              <a:t>. All elements in the same …………. of the periodic table have the same number of ……………. in their outermost shell</a:t>
            </a:r>
          </a:p>
          <a:p>
            <a:r>
              <a:rPr lang="en-GB" sz="2800" dirty="0" err="1">
                <a:solidFill>
                  <a:prstClr val="white"/>
                </a:solidFill>
              </a:rPr>
              <a:t>Wordbank</a:t>
            </a:r>
            <a:r>
              <a:rPr lang="en-GB" sz="2800" dirty="0">
                <a:solidFill>
                  <a:prstClr val="white"/>
                </a:solidFill>
              </a:rPr>
              <a:t>: electrons, energy, group, nucleus, shells.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31080" y="2852936"/>
            <a:ext cx="9178280" cy="25202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rgbClr val="1F497D"/>
                </a:solidFill>
              </a:rPr>
              <a:t>Draw the arrangement of electrons in the following atoms and label each one with its electronic structure.</a:t>
            </a:r>
          </a:p>
          <a:p>
            <a:endParaRPr lang="en-GB" sz="2800" dirty="0">
              <a:solidFill>
                <a:srgbClr val="1F497D"/>
              </a:solidFill>
            </a:endParaRPr>
          </a:p>
          <a:p>
            <a:pPr marL="514350" indent="-514350">
              <a:buFontTx/>
              <a:buAutoNum type="alphaLcParenR"/>
            </a:pPr>
            <a:r>
              <a:rPr lang="en-GB" sz="2800" dirty="0">
                <a:solidFill>
                  <a:srgbClr val="1F497D"/>
                </a:solidFill>
              </a:rPr>
              <a:t>Li               b)     B           c)      P          d)     </a:t>
            </a:r>
            <a:r>
              <a:rPr lang="en-GB" sz="2800" dirty="0" err="1">
                <a:solidFill>
                  <a:srgbClr val="1F497D"/>
                </a:solidFill>
              </a:rPr>
              <a:t>Ar</a:t>
            </a:r>
            <a:endParaRPr lang="en-GB" sz="2800" dirty="0">
              <a:solidFill>
                <a:srgbClr val="1F497D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16367" y="1822748"/>
            <a:ext cx="1533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electrons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7236295" y="106264"/>
            <a:ext cx="1305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nucleus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56195" y="476672"/>
            <a:ext cx="997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shells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915816" y="908720"/>
            <a:ext cx="1180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energy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781843" y="1339236"/>
            <a:ext cx="1039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group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25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92699" y="2204864"/>
            <a:ext cx="185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Lithium 2,1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5352" y="2398832"/>
            <a:ext cx="1709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Boron 2,3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45351" y="6034297"/>
            <a:ext cx="1975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Argon 2,8,8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04" y="332656"/>
            <a:ext cx="1500187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75" y="302072"/>
            <a:ext cx="2036763" cy="18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89" y="3419705"/>
            <a:ext cx="2573337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142102" y="111237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Li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04154" y="1118922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663893" y="4506699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prstClr val="black"/>
                </a:solidFill>
              </a:rPr>
              <a:t>Ar</a:t>
            </a:r>
            <a:endParaRPr lang="en-GB" sz="2000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3262352">
            <a:off x="3158010" y="397069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 rot="18588067">
            <a:off x="1420618" y="391837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19" name="Oval 18"/>
          <p:cNvSpPr/>
          <p:nvPr/>
        </p:nvSpPr>
        <p:spPr>
          <a:xfrm>
            <a:off x="2056270" y="4471411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687238" y="4110230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1381186" y="3785883"/>
            <a:ext cx="2130930" cy="20191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2266462" y="422004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55390" y="492927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8380" y="460061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66462" y="387939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 rot="18575600">
            <a:off x="2853004" y="496065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 rot="3262352">
            <a:off x="2843074" y="41512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 rot="18588067">
            <a:off x="1687238" y="409997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55390" y="528355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 rot="2825210">
            <a:off x="1697842" y="500297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11862" y="45864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 rot="2825210">
            <a:off x="1528380" y="523018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 rot="18575600">
            <a:off x="3074135" y="519560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66462" y="55250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2255390" y="355505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52184" y="4631395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26230" y="6110272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Phosphorus 2,8,5</a:t>
            </a:r>
          </a:p>
        </p:txBody>
      </p:sp>
    </p:spTree>
    <p:extLst>
      <p:ext uri="{BB962C8B-B14F-4D97-AF65-F5344CB8AC3E}">
        <p14:creationId xmlns:p14="http://schemas.microsoft.com/office/powerpoint/2010/main" val="422518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/>
          <a:lstStyle/>
          <a:p>
            <a:r>
              <a:rPr lang="en-GB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692696"/>
            <a:ext cx="8856984" cy="616530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Use a periodic table to help you.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lphaLcParenR"/>
            </a:pPr>
            <a:r>
              <a:rPr lang="en-GB" dirty="0"/>
              <a:t>Argon is the 18</a:t>
            </a:r>
            <a:r>
              <a:rPr lang="en-GB" baseline="30000" dirty="0"/>
              <a:t>th</a:t>
            </a:r>
            <a:r>
              <a:rPr lang="en-GB" dirty="0"/>
              <a:t> element in the periodic table.</a:t>
            </a:r>
          </a:p>
          <a:p>
            <a:pPr marL="571500" indent="-571500">
              <a:buAutoNum type="romanLcParenR"/>
            </a:pPr>
            <a:r>
              <a:rPr lang="en-GB" dirty="0"/>
              <a:t>Is Argon a metal or non-metal?</a:t>
            </a:r>
          </a:p>
          <a:p>
            <a:pPr marL="571500" indent="-571500">
              <a:buAutoNum type="romanLcParenR"/>
            </a:pPr>
            <a:r>
              <a:rPr lang="en-GB" dirty="0"/>
              <a:t>Are there more metals or non-metals in the periodic table?</a:t>
            </a:r>
          </a:p>
          <a:p>
            <a:pPr marL="571500" indent="-571500">
              <a:buAutoNum type="romanLcParenR"/>
            </a:pPr>
            <a:r>
              <a:rPr lang="en-GB" dirty="0"/>
              <a:t>How many protons does an argon atom contain?</a:t>
            </a:r>
          </a:p>
          <a:p>
            <a:pPr marL="571500" indent="-571500">
              <a:buAutoNum type="romanLcParenR"/>
            </a:pPr>
            <a:r>
              <a:rPr lang="en-GB" dirty="0"/>
              <a:t>State the name and number of the group to which argon belongs.</a:t>
            </a:r>
          </a:p>
          <a:p>
            <a:pPr marL="571500" indent="-571500">
              <a:buAutoNum type="romanLcParenR"/>
            </a:pPr>
            <a:r>
              <a:rPr lang="en-GB" dirty="0"/>
              <a:t>How many electrons does argon have in its highest energy level (outermost shell)?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b) The element barium (Ba) has 56 electrons.</a:t>
            </a:r>
          </a:p>
          <a:p>
            <a:pPr marL="571500" indent="-571500">
              <a:buAutoNum type="romanLcParenR"/>
            </a:pPr>
            <a:r>
              <a:rPr lang="en-GB" dirty="0"/>
              <a:t>How many protons are in the nucleus of each barium atom?</a:t>
            </a:r>
          </a:p>
          <a:p>
            <a:pPr marL="571500" indent="-571500">
              <a:buAutoNum type="romanLcParenR"/>
            </a:pPr>
            <a:r>
              <a:rPr lang="en-GB" dirty="0"/>
              <a:t>How many electrons does barium have in its outermost shell? How did you decide on your answer?</a:t>
            </a:r>
          </a:p>
          <a:p>
            <a:pPr marL="571500" indent="-571500">
              <a:buAutoNum type="romanLcParenR"/>
            </a:pPr>
            <a:r>
              <a:rPr lang="en-GB" dirty="0"/>
              <a:t>How many neutrons are in the nucleus of each barium atom?</a:t>
            </a:r>
          </a:p>
        </p:txBody>
      </p:sp>
    </p:spTree>
    <p:extLst>
      <p:ext uri="{BB962C8B-B14F-4D97-AF65-F5344CB8AC3E}">
        <p14:creationId xmlns:p14="http://schemas.microsoft.com/office/powerpoint/2010/main" val="728027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r>
              <a:rPr lang="en-GB" dirty="0"/>
              <a:t>Editable Electron shells</a:t>
            </a:r>
          </a:p>
        </p:txBody>
      </p:sp>
    </p:spTree>
    <p:extLst>
      <p:ext uri="{BB962C8B-B14F-4D97-AF65-F5344CB8AC3E}">
        <p14:creationId xmlns:p14="http://schemas.microsoft.com/office/powerpoint/2010/main" val="1434788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3878932" y="4049578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89124" y="379820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78052" y="450744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00279" y="587727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electrons shell diagrams and write electronic configurations for: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93938" y="229262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Helium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7101" y="4178785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He</a:t>
            </a:r>
          </a:p>
        </p:txBody>
      </p:sp>
    </p:spTree>
    <p:extLst>
      <p:ext uri="{BB962C8B-B14F-4D97-AF65-F5344CB8AC3E}">
        <p14:creationId xmlns:p14="http://schemas.microsoft.com/office/powerpoint/2010/main" val="2245102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3878932" y="4049578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509900" y="3688397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3203848" y="3364051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89124" y="379820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78052" y="450744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51042" y="41787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89124" y="345756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 rot="18575600">
            <a:off x="4675666" y="453882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 rot="3262352">
            <a:off x="4665736" y="37294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 rot="18588067">
            <a:off x="3509900" y="367814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8052" y="486172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 rot="2825210">
            <a:off x="3520504" y="458114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34524" y="41646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8052" y="313321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78932" y="5877272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electrons shell diagrams and write electronic configurations for:</a:t>
            </a:r>
            <a:endParaRPr lang="en-GB" sz="3600" dirty="0"/>
          </a:p>
        </p:txBody>
      </p:sp>
      <p:sp>
        <p:nvSpPr>
          <p:cNvPr id="46" name="TextBox 45"/>
          <p:cNvSpPr txBox="1"/>
          <p:nvPr/>
        </p:nvSpPr>
        <p:spPr>
          <a:xfrm>
            <a:off x="3493938" y="2292628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Sodium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7101" y="4178785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2964620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3878932" y="4049578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509900" y="3688397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89124" y="379820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78052" y="450744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 rot="18575600">
            <a:off x="4675666" y="453882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 rot="3262352">
            <a:off x="4665736" y="37294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 rot="18588067">
            <a:off x="3509900" y="367814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 rot="2825210">
            <a:off x="3520504" y="458114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36347" y="5877272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2,4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electrons shell diagrams and write electronic configurations for: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45632" y="2292628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Carbon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74846" y="4208511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2574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2" y="5524330"/>
            <a:ext cx="1679860" cy="130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GB" dirty="0"/>
              <a:t>To start with…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1152128"/>
          </a:xfrm>
        </p:spPr>
        <p:txBody>
          <a:bodyPr/>
          <a:lstStyle/>
          <a:p>
            <a:r>
              <a:rPr lang="en-GB" dirty="0"/>
              <a:t>Write the number of protons, neutrons and electrons found in each atom of these four elements.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188640" y="3705376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553881" y="361680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462510" y="43880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1787"/>
            <a:ext cx="3003865" cy="326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68" y="2564904"/>
            <a:ext cx="2413255" cy="290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76" y="2632443"/>
            <a:ext cx="3177828" cy="276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44" y="2679239"/>
            <a:ext cx="2945432" cy="2679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5528" y="2803561"/>
            <a:ext cx="2088232" cy="21602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480196" y="2803561"/>
            <a:ext cx="1839788" cy="21602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4513312" y="2803561"/>
            <a:ext cx="2088232" cy="21602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6840264" y="2794505"/>
            <a:ext cx="2088232" cy="21602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80" y="5266701"/>
            <a:ext cx="1689391" cy="182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82652" y="5261257"/>
            <a:ext cx="454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Mass Number</a:t>
            </a:r>
          </a:p>
          <a:p>
            <a:r>
              <a:rPr lang="en-GB" sz="2400" dirty="0"/>
              <a:t>= number of protons plus neutrons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35770" y="5964026"/>
            <a:ext cx="2763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Atomic Number</a:t>
            </a:r>
          </a:p>
          <a:p>
            <a:r>
              <a:rPr lang="en-GB" sz="2400" dirty="0"/>
              <a:t>= number of protons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289850" y="6432060"/>
            <a:ext cx="419763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43260" y="5307425"/>
            <a:ext cx="146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REMEMBER…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15616" y="5266701"/>
            <a:ext cx="7812880" cy="1488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289850" y="5676756"/>
            <a:ext cx="419763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1161663" y="1524447"/>
            <a:ext cx="869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526904" y="143587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553881" y="23032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12568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3878932" y="4049578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509900" y="3688397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3190421" y="3364051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89124" y="379820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78052" y="450744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51042" y="41787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89124" y="345756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 rot="18575600">
            <a:off x="4675666" y="453882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 rot="3262352">
            <a:off x="4665736" y="37294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 rot="18588067">
            <a:off x="3509900" y="367814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8052" y="486172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 rot="2825210">
            <a:off x="3520504" y="458114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34524" y="41646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8052" y="313321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87124" y="5877272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2,8,7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electrons shell diagrams and write electronic configurations for: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86112" y="228907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Chlorine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7101" y="4178785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prstClr val="black"/>
                </a:solidFill>
              </a:rPr>
              <a:t>Cl</a:t>
            </a:r>
            <a:endParaRPr lang="en-GB" sz="2000" b="1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3262352">
            <a:off x="4959833" y="356737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00797" y="417878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 rot="18575600">
            <a:off x="4836116" y="473827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4990" y="417878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 rot="18588067">
            <a:off x="3203848" y="352839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 rot="2825210">
            <a:off x="3308786" y="482184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1681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3878932" y="4049578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509900" y="3688397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3203848" y="3364051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89124" y="379820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78052" y="450744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51042" y="41787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89124" y="345756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 rot="18575600">
            <a:off x="4675666" y="453882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 rot="3262352">
            <a:off x="4665736" y="37294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 rot="18588067">
            <a:off x="3509900" y="367814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8052" y="486172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 rot="2825210">
            <a:off x="3520504" y="458114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34524" y="41646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8052" y="313321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36347" y="5877272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2,8,3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electrons shell diagrams and write electronic configurations for: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42743" y="2289076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Aluminium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573" y="4221210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Al</a:t>
            </a:r>
          </a:p>
        </p:txBody>
      </p:sp>
      <p:sp>
        <p:nvSpPr>
          <p:cNvPr id="21" name="TextBox 20"/>
          <p:cNvSpPr txBox="1"/>
          <p:nvPr/>
        </p:nvSpPr>
        <p:spPr>
          <a:xfrm rot="3262352">
            <a:off x="4959833" y="356737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00797" y="417878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45102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3878932" y="4049578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509900" y="3688397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3190421" y="3364051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4089124" y="379820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78052" y="450744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51042" y="417878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89124" y="345756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 rot="18575600">
            <a:off x="4692498" y="45849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 rot="3262352">
            <a:off x="4682568" y="377560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 rot="18588067">
            <a:off x="3526732" y="372431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8052" y="486172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 rot="2825210">
            <a:off x="3537336" y="462730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34524" y="416463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8052" y="313321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87124" y="5877272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2,8,8,2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electrons shell diagrams and write electronic configurations for: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86112" y="2289076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Calcium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7101" y="41787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Ca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 rot="3262352">
            <a:off x="4976665" y="361354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00797" y="4178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" name="Oval 2"/>
          <p:cNvSpPr/>
          <p:nvPr/>
        </p:nvSpPr>
        <p:spPr>
          <a:xfrm>
            <a:off x="2843808" y="2996952"/>
            <a:ext cx="2808312" cy="27363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 rot="18575600">
            <a:off x="4852948" y="478443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89124" y="513523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4990" y="417878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 rot="18588067">
            <a:off x="3220680" y="35745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 rot="2825210">
            <a:off x="3325618" y="486801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66687" y="276611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90692" y="549959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40025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4" y="-387424"/>
            <a:ext cx="8208912" cy="1470025"/>
          </a:xfrm>
        </p:spPr>
        <p:txBody>
          <a:bodyPr/>
          <a:lstStyle/>
          <a:p>
            <a:r>
              <a:rPr lang="en-GB" dirty="0"/>
              <a:t>Explaining reactivity.</a:t>
            </a:r>
          </a:p>
        </p:txBody>
      </p:sp>
      <p:sp>
        <p:nvSpPr>
          <p:cNvPr id="29" name="Oval 28"/>
          <p:cNvSpPr/>
          <p:nvPr/>
        </p:nvSpPr>
        <p:spPr>
          <a:xfrm>
            <a:off x="1068562" y="4049578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99530" y="3688397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393478" y="3364051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8754" y="379820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7682" y="450744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0672" y="41787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78754" y="345756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 rot="18575600">
            <a:off x="1865296" y="453882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 rot="3262352">
            <a:off x="1855366" y="37294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 rot="18588067">
            <a:off x="699530" y="367814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67682" y="486172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 rot="2825210">
            <a:off x="710134" y="458114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24154" y="41646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67682" y="313321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62065" y="5826386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2,8,1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0020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Atoms love to have a full outer shell of electrons – they will form ions in order to get this.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3568" y="2292628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Sodium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6731" y="4178785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Na</a:t>
            </a:r>
          </a:p>
        </p:txBody>
      </p:sp>
      <p:sp>
        <p:nvSpPr>
          <p:cNvPr id="21" name="Oval 20"/>
          <p:cNvSpPr/>
          <p:nvPr/>
        </p:nvSpPr>
        <p:spPr>
          <a:xfrm>
            <a:off x="4072182" y="4049578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703150" y="3688397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83671" y="3364051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2374" y="379820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71302" y="450744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44292" y="41787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82374" y="345756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 rot="18575600">
            <a:off x="4868916" y="453882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 rot="3262352">
            <a:off x="4858986" y="37294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 rot="18588067">
            <a:off x="3703150" y="367814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71302" y="486172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 rot="2825210">
            <a:off x="3713754" y="458114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27774" y="41646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71302" y="313321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90260" y="5826386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679362" y="228907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Chlorine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90351" y="4178785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prstClr val="black"/>
                </a:solidFill>
              </a:rPr>
              <a:t>Cl</a:t>
            </a:r>
            <a:endParaRPr lang="en-GB" sz="20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 rot="3262352">
            <a:off x="5153083" y="356737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94047" y="417878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56" name="TextBox 55"/>
          <p:cNvSpPr txBox="1"/>
          <p:nvPr/>
        </p:nvSpPr>
        <p:spPr>
          <a:xfrm rot="18575600">
            <a:off x="5029366" y="473827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38240" y="417878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58" name="TextBox 57"/>
          <p:cNvSpPr txBox="1"/>
          <p:nvPr/>
        </p:nvSpPr>
        <p:spPr>
          <a:xfrm rot="18588067">
            <a:off x="3397098" y="352839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59" name="TextBox 58"/>
          <p:cNvSpPr txBox="1"/>
          <p:nvPr/>
        </p:nvSpPr>
        <p:spPr>
          <a:xfrm rot="2825210">
            <a:off x="3502036" y="482184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58498" y="403424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61" name="TextBox 60"/>
          <p:cNvSpPr txBox="1"/>
          <p:nvPr/>
        </p:nvSpPr>
        <p:spPr>
          <a:xfrm rot="3262352">
            <a:off x="8067528" y="342007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62" name="TextBox 61"/>
          <p:cNvSpPr txBox="1"/>
          <p:nvPr/>
        </p:nvSpPr>
        <p:spPr>
          <a:xfrm rot="18588067">
            <a:off x="6368452" y="335199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26386" y="401510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64" name="Oval 63"/>
          <p:cNvSpPr/>
          <p:nvPr/>
        </p:nvSpPr>
        <p:spPr>
          <a:xfrm>
            <a:off x="7004104" y="3905038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6635072" y="3543857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6329020" y="3219511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/>
          <p:cNvSpPr txBox="1"/>
          <p:nvPr/>
        </p:nvSpPr>
        <p:spPr>
          <a:xfrm>
            <a:off x="7214296" y="365366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203224" y="436290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476214" y="403424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214296" y="331302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71" name="TextBox 70"/>
          <p:cNvSpPr txBox="1"/>
          <p:nvPr/>
        </p:nvSpPr>
        <p:spPr>
          <a:xfrm rot="18575600">
            <a:off x="7800838" y="43942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 rot="3262352">
            <a:off x="7790908" y="358489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73" name="TextBox 72"/>
          <p:cNvSpPr txBox="1"/>
          <p:nvPr/>
        </p:nvSpPr>
        <p:spPr>
          <a:xfrm rot="18588067">
            <a:off x="6635072" y="353360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203224" y="471718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75" name="TextBox 74"/>
          <p:cNvSpPr txBox="1"/>
          <p:nvPr/>
        </p:nvSpPr>
        <p:spPr>
          <a:xfrm rot="2825210">
            <a:off x="6645676" y="443660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959696" y="402009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77" name="TextBox 76"/>
          <p:cNvSpPr txBox="1"/>
          <p:nvPr/>
        </p:nvSpPr>
        <p:spPr>
          <a:xfrm rot="2825210">
            <a:off x="6476214" y="466381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78" name="TextBox 77"/>
          <p:cNvSpPr txBox="1"/>
          <p:nvPr/>
        </p:nvSpPr>
        <p:spPr>
          <a:xfrm rot="18575600">
            <a:off x="8021969" y="462923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214296" y="495872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203224" y="298867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959101" y="582638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 2,8,8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146318" y="4050873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/>
              <a:t>Ar</a:t>
            </a:r>
            <a:endParaRPr lang="en-GB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6912296" y="2272694"/>
            <a:ext cx="1077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Argon</a:t>
            </a:r>
            <a:endParaRPr lang="en-GB" dirty="0"/>
          </a:p>
        </p:txBody>
      </p:sp>
      <p:sp>
        <p:nvSpPr>
          <p:cNvPr id="83" name="TextBox 82"/>
          <p:cNvSpPr txBox="1"/>
          <p:nvPr/>
        </p:nvSpPr>
        <p:spPr>
          <a:xfrm>
            <a:off x="892146" y="6217428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Na</a:t>
            </a:r>
            <a:r>
              <a:rPr lang="en-GB" sz="2800" b="1" baseline="30000" dirty="0">
                <a:solidFill>
                  <a:prstClr val="black"/>
                </a:solidFill>
              </a:rPr>
              <a:t>+</a:t>
            </a:r>
            <a:r>
              <a:rPr lang="en-GB" sz="2800" b="1" dirty="0">
                <a:solidFill>
                  <a:prstClr val="black"/>
                </a:solidFill>
              </a:rPr>
              <a:t> 2,8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665301" y="6227214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 </a:t>
            </a:r>
            <a:r>
              <a:rPr lang="en-GB" sz="2800" b="1" dirty="0" err="1"/>
              <a:t>Cl</a:t>
            </a:r>
            <a:r>
              <a:rPr lang="en-GB" sz="2800" b="1" baseline="30000" dirty="0"/>
              <a:t>-</a:t>
            </a:r>
            <a:r>
              <a:rPr lang="en-GB" sz="2800" b="1" dirty="0"/>
              <a:t> 2,8,8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283258" y="512959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260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5" grpId="0"/>
      <p:bldP spid="83" grpId="0"/>
      <p:bldP spid="84" grpId="0"/>
      <p:bldP spid="8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 dirty="0"/>
              <a:t>Electron Shell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004" y="914139"/>
            <a:ext cx="8712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prstClr val="black"/>
                </a:solidFill>
              </a:rPr>
              <a:t>The first shell can only hold 2 electrons but each shell after that can hold 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004" y="5036006"/>
            <a:ext cx="87129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prstClr val="black"/>
                </a:solidFill>
              </a:rPr>
              <a:t>It is the number of electrons in the outer shell (higher energy level) that tells you what group and determines their properties.</a:t>
            </a:r>
          </a:p>
          <a:p>
            <a:endParaRPr lang="en-GB" sz="3200" dirty="0">
              <a:solidFill>
                <a:prstClr val="black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800572" y="2887489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31540" y="2526308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3950940" y="2875173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581908" y="2513992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01754" y="229547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9142" y="265508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9142" y="333303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61132" y="262380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50060" y="333303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29670" y="300438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61132" y="228315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 rot="18575600">
            <a:off x="4747674" y="336442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 rot="3262352">
            <a:off x="8038700" y="239020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 rot="18588067">
            <a:off x="6339624" y="232213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 rot="2825210">
            <a:off x="3592512" y="34067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97558" y="298523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29" name="Oval 28"/>
          <p:cNvSpPr/>
          <p:nvPr/>
        </p:nvSpPr>
        <p:spPr>
          <a:xfrm>
            <a:off x="6975276" y="2875173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606244" y="2513992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6300192" y="2189646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7185468" y="262380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74396" y="333303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7386" y="300438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85468" y="228315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 rot="18575600">
            <a:off x="7772010" y="336442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 rot="3262352">
            <a:off x="7762080" y="255503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 rot="18588067">
            <a:off x="6606244" y="250373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74396" y="368731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 rot="2825210">
            <a:off x="6616848" y="34067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30868" y="299023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 rot="2825210">
            <a:off x="6447386" y="363395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 rot="18575600">
            <a:off x="7993141" y="359936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85468" y="392885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74396" y="195881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741" y="4515073"/>
            <a:ext cx="185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Lithium 2,1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54132" y="4512786"/>
            <a:ext cx="1709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 Boron 2,3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602382" y="4519359"/>
            <a:ext cx="1975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 Argon 2,8,8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62189" y="3016014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B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79906" y="304945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Li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17490" y="3021008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/>
              <a:t>Ar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45726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4" y="-387424"/>
            <a:ext cx="8208912" cy="1470025"/>
          </a:xfrm>
        </p:spPr>
        <p:txBody>
          <a:bodyPr/>
          <a:lstStyle/>
          <a:p>
            <a:r>
              <a:rPr lang="en-GB" dirty="0"/>
              <a:t>Explaining reactivity.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62065" y="5826386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2,8,1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0020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Atoms love to have a full outer shell of electrons – they will form ions in order to get this.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3568" y="2292628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Sodium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90260" y="5826386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679362" y="228907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Chlorine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959101" y="582638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2,8,8</a:t>
            </a:r>
          </a:p>
        </p:txBody>
      </p:sp>
      <p:sp>
        <p:nvSpPr>
          <p:cNvPr id="3" name="Rectangle 2"/>
          <p:cNvSpPr/>
          <p:nvPr/>
        </p:nvSpPr>
        <p:spPr>
          <a:xfrm>
            <a:off x="6912296" y="2272694"/>
            <a:ext cx="1077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Argon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92146" y="6217428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Na</a:t>
            </a:r>
            <a:r>
              <a:rPr lang="en-GB" sz="2800" b="1" baseline="30000" dirty="0">
                <a:solidFill>
                  <a:prstClr val="black"/>
                </a:solidFill>
              </a:rPr>
              <a:t>+</a:t>
            </a:r>
            <a:r>
              <a:rPr lang="en-GB" sz="2800" b="1" dirty="0">
                <a:solidFill>
                  <a:prstClr val="black"/>
                </a:solidFill>
              </a:rPr>
              <a:t> 2,8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665301" y="6227214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</a:t>
            </a:r>
            <a:r>
              <a:rPr lang="en-GB" sz="2800" b="1" dirty="0" err="1">
                <a:solidFill>
                  <a:prstClr val="black"/>
                </a:solidFill>
              </a:rPr>
              <a:t>Cl</a:t>
            </a:r>
            <a:r>
              <a:rPr lang="en-GB" sz="2800" b="1" baseline="30000" dirty="0">
                <a:solidFill>
                  <a:prstClr val="black"/>
                </a:solidFill>
              </a:rPr>
              <a:t>-</a:t>
            </a:r>
            <a:r>
              <a:rPr lang="en-GB" sz="2800" b="1" dirty="0">
                <a:solidFill>
                  <a:prstClr val="black"/>
                </a:solidFill>
              </a:rPr>
              <a:t> 2,8,8</a:t>
            </a:r>
          </a:p>
        </p:txBody>
      </p:sp>
      <p:sp>
        <p:nvSpPr>
          <p:cNvPr id="86" name="Oval 85"/>
          <p:cNvSpPr/>
          <p:nvPr/>
        </p:nvSpPr>
        <p:spPr>
          <a:xfrm>
            <a:off x="1020193" y="3992599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651161" y="3631418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345109" y="3307072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30385" y="374122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19313" y="445046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75685" y="337824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69046" y="477254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93" name="TextBox 92"/>
          <p:cNvSpPr txBox="1"/>
          <p:nvPr/>
        </p:nvSpPr>
        <p:spPr>
          <a:xfrm rot="16200000">
            <a:off x="1900787" y="4108642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162407" y="413843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Na</a:t>
            </a:r>
          </a:p>
        </p:txBody>
      </p:sp>
      <p:sp>
        <p:nvSpPr>
          <p:cNvPr id="95" name="TextBox 94"/>
          <p:cNvSpPr txBox="1"/>
          <p:nvPr/>
        </p:nvSpPr>
        <p:spPr>
          <a:xfrm rot="16200000">
            <a:off x="425779" y="4108642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75758" y="305450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97" name="Oval 96"/>
          <p:cNvSpPr/>
          <p:nvPr/>
        </p:nvSpPr>
        <p:spPr>
          <a:xfrm>
            <a:off x="4042852" y="3950972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3673820" y="3589791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3367768" y="3265445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253044" y="369960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241972" y="440883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198344" y="33366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191705" y="4730918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04" name="TextBox 103"/>
          <p:cNvSpPr txBox="1"/>
          <p:nvPr/>
        </p:nvSpPr>
        <p:spPr>
          <a:xfrm rot="16200000">
            <a:off x="4923446" y="406701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185066" y="4096807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prstClr val="black"/>
                </a:solidFill>
              </a:rPr>
              <a:t>Cl</a:t>
            </a:r>
            <a:endParaRPr lang="en-GB" sz="2000" b="1" dirty="0">
              <a:solidFill>
                <a:prstClr val="black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 rot="16200000">
            <a:off x="3448438" y="406701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5212634" y="4066029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08" name="TextBox 107"/>
          <p:cNvSpPr txBox="1"/>
          <p:nvPr/>
        </p:nvSpPr>
        <p:spPr>
          <a:xfrm rot="16200000">
            <a:off x="3128372" y="4066029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179999" y="500669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198344" y="303128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320607" y="500337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48" y="2956422"/>
            <a:ext cx="273050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84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8" grpId="0" animBg="1"/>
      <p:bldP spid="96" grpId="0"/>
      <p:bldP spid="1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4" y="-387424"/>
            <a:ext cx="8208912" cy="1470025"/>
          </a:xfrm>
        </p:spPr>
        <p:txBody>
          <a:bodyPr/>
          <a:lstStyle/>
          <a:p>
            <a:r>
              <a:rPr lang="en-GB" dirty="0"/>
              <a:t>Explaining reactivity.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15134" y="5810772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2,8,8,2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0020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Atoms love to have a full outer shell of electrons – they will form ions in order to get this.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4496" y="2292628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Calcium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63110" y="5810772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70290" y="2289076"/>
            <a:ext cx="1377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Oxygen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250029" y="582638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2,8,3</a:t>
            </a:r>
          </a:p>
        </p:txBody>
      </p:sp>
      <p:sp>
        <p:nvSpPr>
          <p:cNvPr id="3" name="Rectangle 2"/>
          <p:cNvSpPr/>
          <p:nvPr/>
        </p:nvSpPr>
        <p:spPr>
          <a:xfrm>
            <a:off x="6788462" y="2269272"/>
            <a:ext cx="1827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Aluminium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23062" y="6217428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Ca</a:t>
            </a:r>
            <a:r>
              <a:rPr lang="en-GB" sz="2800" b="1" baseline="30000" dirty="0">
                <a:solidFill>
                  <a:prstClr val="black"/>
                </a:solidFill>
              </a:rPr>
              <a:t>2+</a:t>
            </a:r>
            <a:r>
              <a:rPr lang="en-GB" sz="2800" b="1" dirty="0">
                <a:solidFill>
                  <a:prstClr val="black"/>
                </a:solidFill>
              </a:rPr>
              <a:t> 2,8,8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998440" y="6211856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O</a:t>
            </a:r>
            <a:r>
              <a:rPr lang="en-GB" sz="2800" b="1" baseline="30000" dirty="0">
                <a:solidFill>
                  <a:prstClr val="black"/>
                </a:solidFill>
              </a:rPr>
              <a:t>2-</a:t>
            </a:r>
            <a:r>
              <a:rPr lang="en-GB" sz="2800" b="1" dirty="0">
                <a:solidFill>
                  <a:prstClr val="black"/>
                </a:solidFill>
              </a:rPr>
              <a:t> 2,8</a:t>
            </a:r>
          </a:p>
        </p:txBody>
      </p:sp>
      <p:sp>
        <p:nvSpPr>
          <p:cNvPr id="85" name="Oval 84"/>
          <p:cNvSpPr/>
          <p:nvPr/>
        </p:nvSpPr>
        <p:spPr>
          <a:xfrm>
            <a:off x="1384282" y="4020160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1015250" y="3658979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709198" y="3334633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594474" y="376878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583402" y="447802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539774" y="3405804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533135" y="480010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17" name="TextBox 116"/>
          <p:cNvSpPr txBox="1"/>
          <p:nvPr/>
        </p:nvSpPr>
        <p:spPr>
          <a:xfrm rot="16200000">
            <a:off x="2264876" y="413620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526496" y="4165995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prstClr val="black"/>
                </a:solidFill>
              </a:rPr>
              <a:t>Ca</a:t>
            </a:r>
            <a:endParaRPr lang="en-GB" sz="2000" b="1" dirty="0">
              <a:solidFill>
                <a:prstClr val="black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789868" y="413620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2554064" y="413521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469802" y="413521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539847" y="308206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525489" y="5098022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24" name="Oval 123"/>
          <p:cNvSpPr/>
          <p:nvPr/>
        </p:nvSpPr>
        <p:spPr>
          <a:xfrm>
            <a:off x="340166" y="2986498"/>
            <a:ext cx="2808312" cy="27363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 rot="16200000">
            <a:off x="2989620" y="416308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181309" y="413620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27" name="Oval 126"/>
          <p:cNvSpPr/>
          <p:nvPr/>
        </p:nvSpPr>
        <p:spPr>
          <a:xfrm>
            <a:off x="4422941" y="4135870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4053909" y="3774689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633133" y="388449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622061" y="459373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578433" y="3521514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571794" y="491581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34" name="TextBox 133"/>
          <p:cNvSpPr txBox="1"/>
          <p:nvPr/>
        </p:nvSpPr>
        <p:spPr>
          <a:xfrm rot="16200000">
            <a:off x="5348746" y="418657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604086" y="4281705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O</a:t>
            </a: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3895051" y="418657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41" name="TextBox 140"/>
          <p:cNvSpPr txBox="1"/>
          <p:nvPr/>
        </p:nvSpPr>
        <p:spPr>
          <a:xfrm rot="16200000">
            <a:off x="5348746" y="433897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42" name="TextBox 141"/>
          <p:cNvSpPr txBox="1"/>
          <p:nvPr/>
        </p:nvSpPr>
        <p:spPr>
          <a:xfrm rot="16200000">
            <a:off x="3895052" y="435054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43" name="Oval 142"/>
          <p:cNvSpPr/>
          <p:nvPr/>
        </p:nvSpPr>
        <p:spPr>
          <a:xfrm>
            <a:off x="7221042" y="3998422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6852010" y="3637241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6545958" y="3312895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431234" y="374705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420162" y="445628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376534" y="338406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369895" y="4778368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50" name="TextBox 149"/>
          <p:cNvSpPr txBox="1"/>
          <p:nvPr/>
        </p:nvSpPr>
        <p:spPr>
          <a:xfrm rot="16200000">
            <a:off x="8101636" y="411446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363256" y="4144257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Al</a:t>
            </a:r>
          </a:p>
        </p:txBody>
      </p:sp>
      <p:sp>
        <p:nvSpPr>
          <p:cNvPr id="152" name="TextBox 151"/>
          <p:cNvSpPr txBox="1"/>
          <p:nvPr/>
        </p:nvSpPr>
        <p:spPr>
          <a:xfrm rot="16200000">
            <a:off x="6626628" y="411446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53" name="TextBox 152"/>
          <p:cNvSpPr txBox="1"/>
          <p:nvPr/>
        </p:nvSpPr>
        <p:spPr>
          <a:xfrm rot="16200000">
            <a:off x="8457348" y="411347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54" name="TextBox 153"/>
          <p:cNvSpPr txBox="1"/>
          <p:nvPr/>
        </p:nvSpPr>
        <p:spPr>
          <a:xfrm rot="16200000">
            <a:off x="6373086" y="411347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362249" y="507628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7057839" y="6217428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Al</a:t>
            </a:r>
            <a:r>
              <a:rPr lang="en-GB" sz="2800" b="1" baseline="30000" dirty="0">
                <a:solidFill>
                  <a:prstClr val="black"/>
                </a:solidFill>
              </a:rPr>
              <a:t>3+</a:t>
            </a:r>
            <a:r>
              <a:rPr lang="en-GB" sz="2800" b="1" dirty="0">
                <a:solidFill>
                  <a:prstClr val="black"/>
                </a:solidFill>
              </a:rPr>
              <a:t> 2,8</a:t>
            </a:r>
          </a:p>
        </p:txBody>
      </p:sp>
    </p:spTree>
    <p:extLst>
      <p:ext uri="{BB962C8B-B14F-4D97-AF65-F5344CB8AC3E}">
        <p14:creationId xmlns:p14="http://schemas.microsoft.com/office/powerpoint/2010/main" val="50473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2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2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2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2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124" grpId="0" animBg="1"/>
      <p:bldP spid="125" grpId="0"/>
      <p:bldP spid="126" grpId="0"/>
      <p:bldP spid="141" grpId="0"/>
      <p:bldP spid="142" grpId="0"/>
      <p:bldP spid="145" grpId="0" animBg="1"/>
      <p:bldP spid="153" grpId="0"/>
      <p:bldP spid="154" grpId="0"/>
      <p:bldP spid="155" grpId="0"/>
      <p:bldP spid="1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ctrTitle"/>
          </p:nvPr>
        </p:nvSpPr>
        <p:spPr>
          <a:xfrm>
            <a:off x="539750" y="692150"/>
            <a:ext cx="8208963" cy="1470025"/>
          </a:xfrm>
        </p:spPr>
        <p:txBody>
          <a:bodyPr/>
          <a:lstStyle/>
          <a:p>
            <a:r>
              <a:rPr lang="en-GB" dirty="0"/>
              <a:t>The arrangement of electrons in atoms.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2105025"/>
            <a:ext cx="8713788" cy="4752975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1"/>
                </a:solidFill>
              </a:rPr>
              <a:t>Learning Objectives:</a:t>
            </a:r>
          </a:p>
          <a:p>
            <a:pPr marL="457200" indent="-4572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Be able to draw electron shell diagrams and write electronic structure of atoms.</a:t>
            </a:r>
          </a:p>
          <a:p>
            <a:pPr algn="l" fontAlgn="auto">
              <a:spcAft>
                <a:spcPts val="0"/>
              </a:spcAft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Be able to relate electron shell populations to reactivity and properties of groups.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1444" name="Date Placeholder 4"/>
          <p:cNvSpPr>
            <a:spLocks noGrp="1"/>
          </p:cNvSpPr>
          <p:nvPr>
            <p:ph type="dt" sz="quarter" idx="10"/>
          </p:nvPr>
        </p:nvSpPr>
        <p:spPr bwMode="auto">
          <a:xfrm>
            <a:off x="3923928" y="188913"/>
            <a:ext cx="540104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8276FF9-F736-466C-AEB9-8655FE6F3560}" type="datetime4">
              <a:rPr lang="en-GB" sz="4400">
                <a:solidFill>
                  <a:srgbClr val="0070C0"/>
                </a:solidFill>
              </a:rPr>
              <a:pPr eaLnBrk="1" hangingPunct="1"/>
              <a:t>22 April 2021</a:t>
            </a:fld>
            <a:endParaRPr lang="en-GB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8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24" y="1549056"/>
            <a:ext cx="3571068" cy="2975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-121663"/>
            <a:ext cx="8208912" cy="1470025"/>
          </a:xfrm>
        </p:spPr>
        <p:txBody>
          <a:bodyPr/>
          <a:lstStyle/>
          <a:p>
            <a:r>
              <a:rPr lang="en-GB" dirty="0"/>
              <a:t>Electron Shells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004" y="1124744"/>
            <a:ext cx="871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prstClr val="black"/>
                </a:solidFill>
              </a:rPr>
              <a:t>Electrons orbit the nucleus in shells.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840" y="4257044"/>
            <a:ext cx="871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prstClr val="black"/>
                </a:solidFill>
              </a:rPr>
              <a:t>The shells are at different energy levels.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004" y="5036006"/>
            <a:ext cx="87129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prstClr val="black"/>
                </a:solidFill>
              </a:rPr>
              <a:t>The closer they are to the nucleus the lower the energy level. </a:t>
            </a:r>
          </a:p>
          <a:p>
            <a:r>
              <a:rPr lang="en-GB" sz="3200" dirty="0">
                <a:solidFill>
                  <a:prstClr val="black"/>
                </a:solidFill>
              </a:rPr>
              <a:t>- The first shell has the lowest energy level.</a:t>
            </a:r>
          </a:p>
          <a:p>
            <a:endParaRPr lang="en-GB" sz="32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2047875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629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 dirty="0"/>
              <a:t>Electron Shell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004" y="871908"/>
            <a:ext cx="8712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prstClr val="black"/>
                </a:solidFill>
              </a:rPr>
              <a:t>The first shell can only hold 2 electrons but each shell after that can hold 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004" y="5036006"/>
            <a:ext cx="87129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prstClr val="black"/>
                </a:solidFill>
              </a:rPr>
              <a:t>It is the number of electrons in the outer shell (higher energy level) that tells you what group the element is in and determines their properties.</a:t>
            </a:r>
          </a:p>
          <a:p>
            <a:endParaRPr lang="en-GB" sz="32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0741" y="4515073"/>
            <a:ext cx="185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Lithium 2,1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54132" y="4512786"/>
            <a:ext cx="1709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Boron 2,3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602382" y="4519359"/>
            <a:ext cx="1975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Argon 2,8,8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44" y="2304016"/>
            <a:ext cx="1500187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80" y="2293684"/>
            <a:ext cx="2036763" cy="18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090143" y="308723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Li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295593" y="3087237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B</a:t>
            </a:r>
          </a:p>
        </p:txBody>
      </p:sp>
      <p:sp>
        <p:nvSpPr>
          <p:cNvPr id="40" name="Oval 39"/>
          <p:cNvSpPr/>
          <p:nvPr/>
        </p:nvSpPr>
        <p:spPr>
          <a:xfrm>
            <a:off x="7097131" y="2887223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728099" y="2526042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422047" y="2201696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07323" y="263585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96251" y="334508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52623" y="227286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45984" y="3667169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57" name="TextBox 56"/>
          <p:cNvSpPr txBox="1"/>
          <p:nvPr/>
        </p:nvSpPr>
        <p:spPr>
          <a:xfrm rot="16200000">
            <a:off x="7977725" y="300326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239345" y="3033058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prstClr val="black"/>
                </a:solidFill>
              </a:rPr>
              <a:t>Ar</a:t>
            </a:r>
            <a:endParaRPr lang="en-GB" sz="2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6502717" y="300326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64" name="TextBox 63"/>
          <p:cNvSpPr txBox="1"/>
          <p:nvPr/>
        </p:nvSpPr>
        <p:spPr>
          <a:xfrm rot="16200000">
            <a:off x="8266913" y="3002280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65" name="TextBox 64"/>
          <p:cNvSpPr txBox="1"/>
          <p:nvPr/>
        </p:nvSpPr>
        <p:spPr>
          <a:xfrm rot="16200000">
            <a:off x="6182651" y="3002280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252696" y="194912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238338" y="396508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15155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47" grpId="0"/>
      <p:bldP spid="48" grpId="0"/>
      <p:bldP spid="46" grpId="0"/>
      <p:bldP spid="49" grpId="0"/>
      <p:bldP spid="40" grpId="0" animBg="1"/>
      <p:bldP spid="41" grpId="0" animBg="1"/>
      <p:bldP spid="42" grpId="0" animBg="1"/>
      <p:bldP spid="43" grpId="0"/>
      <p:bldP spid="44" grpId="0"/>
      <p:bldP spid="51" grpId="0"/>
      <p:bldP spid="55" grpId="0"/>
      <p:bldP spid="57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4" descr="http://www.bbc.co.uk/schools/gcsebitesize/science/images/38_modern_periodic_tab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700213"/>
            <a:ext cx="8580438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867400" y="2708275"/>
            <a:ext cx="0" cy="5048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00788" y="3178175"/>
            <a:ext cx="0" cy="5032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04025" y="3608388"/>
            <a:ext cx="0" cy="5048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35825" y="4113213"/>
            <a:ext cx="0" cy="3952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67625" y="4508500"/>
            <a:ext cx="0" cy="5048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300788" y="3646488"/>
            <a:ext cx="503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67400" y="3176588"/>
            <a:ext cx="433388" cy="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04025" y="4113213"/>
            <a:ext cx="43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35825" y="4508500"/>
            <a:ext cx="43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44" y="332656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u="sng" dirty="0"/>
              <a:t>Groups</a:t>
            </a:r>
            <a:r>
              <a:rPr lang="en-GB" dirty="0"/>
              <a:t> – Elements in groups have the same </a:t>
            </a:r>
            <a:r>
              <a:rPr lang="en-GB" dirty="0">
                <a:solidFill>
                  <a:prstClr val="black"/>
                </a:solidFill>
              </a:rPr>
              <a:t>number of electrons in the outer shell and so </a:t>
            </a:r>
            <a:r>
              <a:rPr lang="en-GB" dirty="0"/>
              <a:t>have similar properties.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733256"/>
            <a:ext cx="4515644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07504" y="5733256"/>
            <a:ext cx="8177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You need to be able to draw electron shell diagrams and write electronic structures up to calcium, Ca.</a:t>
            </a:r>
          </a:p>
        </p:txBody>
      </p:sp>
      <p:sp>
        <p:nvSpPr>
          <p:cNvPr id="6" name="Oval 5"/>
          <p:cNvSpPr/>
          <p:nvPr/>
        </p:nvSpPr>
        <p:spPr>
          <a:xfrm>
            <a:off x="827584" y="3548138"/>
            <a:ext cx="648072" cy="612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85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4100279" y="587727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 shell diagrams and write electronic structures for: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93938" y="2292628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Helium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31" y="3645024"/>
            <a:ext cx="744537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83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44" y="-243408"/>
            <a:ext cx="8208912" cy="1470025"/>
          </a:xfrm>
        </p:spPr>
        <p:txBody>
          <a:bodyPr/>
          <a:lstStyle/>
          <a:p>
            <a:r>
              <a:rPr lang="en-GB"/>
              <a:t>On your whiteboards.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3878932" y="5877272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2,8,1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704" y="967011"/>
            <a:ext cx="765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Draw electrons shell diagrams and write electronic structures for: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93938" y="2292628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</a:rPr>
              <a:t> Sodium</a:t>
            </a:r>
          </a:p>
        </p:txBody>
      </p:sp>
      <p:sp>
        <p:nvSpPr>
          <p:cNvPr id="7" name="Oval 6"/>
          <p:cNvSpPr/>
          <p:nvPr/>
        </p:nvSpPr>
        <p:spPr>
          <a:xfrm>
            <a:off x="3905782" y="4008100"/>
            <a:ext cx="720080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536750" y="3646919"/>
            <a:ext cx="1476164" cy="1404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0698" y="3322573"/>
            <a:ext cx="2070248" cy="20191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5974" y="375672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4902" y="446596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1274" y="3393744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4635" y="478804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786376" y="412414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47996" y="4153935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</a:rPr>
              <a:t>Na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311368" y="4124143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61347" y="307000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941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theme/theme1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12697B5-C186-4033-9452-6F33FB272E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41571C-8BA7-4B66-A480-A037BB62293F}"/>
</file>

<file path=customXml/itemProps3.xml><?xml version="1.0" encoding="utf-8"?>
<ds:datastoreItem xmlns:ds="http://schemas.openxmlformats.org/officeDocument/2006/customXml" ds:itemID="{9FBB252C-C31B-428F-960B-5CEF65397800}">
  <ds:schemaRefs>
    <ds:schemaRef ds:uri="2967a9fc-976b-42b5-912b-7e06731de9b6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daa21e55-63ad-464e-ae37-3f135e7c6d11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1628</Words>
  <Application>Microsoft Office PowerPoint</Application>
  <PresentationFormat>On-screen Show (4:3)</PresentationFormat>
  <Paragraphs>560</Paragraphs>
  <Slides>36</Slides>
  <Notes>20</Notes>
  <HiddenSlides>0</HiddenSlides>
  <MMClips>1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9_Office Theme</vt:lpstr>
      <vt:lpstr>Office Theme</vt:lpstr>
      <vt:lpstr>4_Office Theme</vt:lpstr>
      <vt:lpstr>3_Office Theme</vt:lpstr>
      <vt:lpstr>Starter</vt:lpstr>
      <vt:lpstr>PowerPoint Presentation</vt:lpstr>
      <vt:lpstr>To start with…</vt:lpstr>
      <vt:lpstr>The arrangement of electrons in atoms.</vt:lpstr>
      <vt:lpstr>Electron Shells</vt:lpstr>
      <vt:lpstr>Electron Shell Diagrams</vt:lpstr>
      <vt:lpstr>Groups – Elements in groups have the same number of electrons in the outer shell and so have similar properties.</vt:lpstr>
      <vt:lpstr>On your whiteboards.</vt:lpstr>
      <vt:lpstr>On your whiteboards.</vt:lpstr>
      <vt:lpstr>On your whiteboards.</vt:lpstr>
      <vt:lpstr>On your whiteboards.</vt:lpstr>
      <vt:lpstr>On your whiteboards.</vt:lpstr>
      <vt:lpstr>On your whiteboards.</vt:lpstr>
      <vt:lpstr>The arrangement of electrons in atoms.</vt:lpstr>
      <vt:lpstr>Explaining reactivity.</vt:lpstr>
      <vt:lpstr>Explaining reactivity.</vt:lpstr>
      <vt:lpstr>Reaction of Group 1 metals with Water</vt:lpstr>
      <vt:lpstr>Reaction with water</vt:lpstr>
      <vt:lpstr>Group 1 metals.</vt:lpstr>
      <vt:lpstr>Reaction with halogens</vt:lpstr>
      <vt:lpstr>The arrangement of electrons in atoms.</vt:lpstr>
      <vt:lpstr>PowerPoint Presentation</vt:lpstr>
      <vt:lpstr>PowerPoint Presentation</vt:lpstr>
      <vt:lpstr>PowerPoint Presentation</vt:lpstr>
      <vt:lpstr>Homework</vt:lpstr>
      <vt:lpstr>Editable Electron shells</vt:lpstr>
      <vt:lpstr>On your whiteboards.</vt:lpstr>
      <vt:lpstr>On your whiteboards.</vt:lpstr>
      <vt:lpstr>On your whiteboards.</vt:lpstr>
      <vt:lpstr>On your whiteboards.</vt:lpstr>
      <vt:lpstr>On your whiteboards.</vt:lpstr>
      <vt:lpstr>On your whiteboards.</vt:lpstr>
      <vt:lpstr>Explaining reactivity.</vt:lpstr>
      <vt:lpstr>Electron Shell Diagrams</vt:lpstr>
      <vt:lpstr>Explaining reactivity.</vt:lpstr>
      <vt:lpstr>Explaining reactivity.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arrangement of electrons in atoms.</dc:title>
  <dc:creator>Gerwyn</dc:creator>
  <cp:lastModifiedBy>FORTE Robert [Southern River College]</cp:lastModifiedBy>
  <cp:revision>39</cp:revision>
  <dcterms:created xsi:type="dcterms:W3CDTF">2012-07-27T13:11:29Z</dcterms:created>
  <dcterms:modified xsi:type="dcterms:W3CDTF">2021-04-23T01:12:24Z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